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6576000" cy="27432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4"/>
  </p:normalViewPr>
  <p:slideViewPr>
    <p:cSldViewPr snapToGrid="0">
      <p:cViewPr varScale="1">
        <p:scale>
          <a:sx n="28" d="100"/>
          <a:sy n="28" d="100"/>
        </p:scale>
        <p:origin x="558"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7CCE1-86C6-4978-8953-F4E67D320EA4}"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B0C75D-E064-4209-B9CF-5C2FE3FFB752}" type="slidenum">
              <a:rPr lang="en-US" smtClean="0"/>
              <a:t>‹#›</a:t>
            </a:fld>
            <a:endParaRPr lang="en-US"/>
          </a:p>
        </p:txBody>
      </p:sp>
    </p:spTree>
    <p:extLst>
      <p:ext uri="{BB962C8B-B14F-4D97-AF65-F5344CB8AC3E}">
        <p14:creationId xmlns:p14="http://schemas.microsoft.com/office/powerpoint/2010/main" val="2191935206"/>
      </p:ext>
    </p:extLst>
  </p:cSld>
  <p:clrMap bg1="lt1" tx1="dk1" bg2="lt2" tx2="dk2" accent1="accent1" accent2="accent2" accent3="accent3" accent4="accent4" accent5="accent5" accent6="accent6" hlink="hlink" folHlink="folHlink"/>
  <p:notesStyle>
    <a:lvl1pPr marL="0" algn="l" defTabSz="3072384" rtl="0" eaLnBrk="1" latinLnBrk="0" hangingPunct="1">
      <a:defRPr sz="4032" kern="1200">
        <a:solidFill>
          <a:schemeClr val="tx1"/>
        </a:solidFill>
        <a:latin typeface="+mn-lt"/>
        <a:ea typeface="+mn-ea"/>
        <a:cs typeface="+mn-cs"/>
      </a:defRPr>
    </a:lvl1pPr>
    <a:lvl2pPr marL="1536192" algn="l" defTabSz="3072384" rtl="0" eaLnBrk="1" latinLnBrk="0" hangingPunct="1">
      <a:defRPr sz="4032" kern="1200">
        <a:solidFill>
          <a:schemeClr val="tx1"/>
        </a:solidFill>
        <a:latin typeface="+mn-lt"/>
        <a:ea typeface="+mn-ea"/>
        <a:cs typeface="+mn-cs"/>
      </a:defRPr>
    </a:lvl2pPr>
    <a:lvl3pPr marL="3072384" algn="l" defTabSz="3072384" rtl="0" eaLnBrk="1" latinLnBrk="0" hangingPunct="1">
      <a:defRPr sz="4032" kern="1200">
        <a:solidFill>
          <a:schemeClr val="tx1"/>
        </a:solidFill>
        <a:latin typeface="+mn-lt"/>
        <a:ea typeface="+mn-ea"/>
        <a:cs typeface="+mn-cs"/>
      </a:defRPr>
    </a:lvl3pPr>
    <a:lvl4pPr marL="4608576" algn="l" defTabSz="3072384" rtl="0" eaLnBrk="1" latinLnBrk="0" hangingPunct="1">
      <a:defRPr sz="4032" kern="1200">
        <a:solidFill>
          <a:schemeClr val="tx1"/>
        </a:solidFill>
        <a:latin typeface="+mn-lt"/>
        <a:ea typeface="+mn-ea"/>
        <a:cs typeface="+mn-cs"/>
      </a:defRPr>
    </a:lvl4pPr>
    <a:lvl5pPr marL="6144768" algn="l" defTabSz="3072384" rtl="0" eaLnBrk="1" latinLnBrk="0" hangingPunct="1">
      <a:defRPr sz="4032" kern="1200">
        <a:solidFill>
          <a:schemeClr val="tx1"/>
        </a:solidFill>
        <a:latin typeface="+mn-lt"/>
        <a:ea typeface="+mn-ea"/>
        <a:cs typeface="+mn-cs"/>
      </a:defRPr>
    </a:lvl5pPr>
    <a:lvl6pPr marL="7680960" algn="l" defTabSz="3072384" rtl="0" eaLnBrk="1" latinLnBrk="0" hangingPunct="1">
      <a:defRPr sz="4032" kern="1200">
        <a:solidFill>
          <a:schemeClr val="tx1"/>
        </a:solidFill>
        <a:latin typeface="+mn-lt"/>
        <a:ea typeface="+mn-ea"/>
        <a:cs typeface="+mn-cs"/>
      </a:defRPr>
    </a:lvl6pPr>
    <a:lvl7pPr marL="9217152" algn="l" defTabSz="3072384" rtl="0" eaLnBrk="1" latinLnBrk="0" hangingPunct="1">
      <a:defRPr sz="4032" kern="1200">
        <a:solidFill>
          <a:schemeClr val="tx1"/>
        </a:solidFill>
        <a:latin typeface="+mn-lt"/>
        <a:ea typeface="+mn-ea"/>
        <a:cs typeface="+mn-cs"/>
      </a:defRPr>
    </a:lvl7pPr>
    <a:lvl8pPr marL="10753344" algn="l" defTabSz="3072384" rtl="0" eaLnBrk="1" latinLnBrk="0" hangingPunct="1">
      <a:defRPr sz="4032" kern="1200">
        <a:solidFill>
          <a:schemeClr val="tx1"/>
        </a:solidFill>
        <a:latin typeface="+mn-lt"/>
        <a:ea typeface="+mn-ea"/>
        <a:cs typeface="+mn-cs"/>
      </a:defRPr>
    </a:lvl8pPr>
    <a:lvl9pPr marL="12289536" algn="l" defTabSz="3072384" rtl="0" eaLnBrk="1" latinLnBrk="0" hangingPunct="1">
      <a:defRPr sz="403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CAC47E-62F1-4011-BC1C-65FF6C9A71EB}" type="slidenum">
              <a:rPr lang="en-US" smtClean="0"/>
              <a:t>1</a:t>
            </a:fld>
            <a:endParaRPr lang="en-US"/>
          </a:p>
        </p:txBody>
      </p:sp>
    </p:spTree>
    <p:extLst>
      <p:ext uri="{BB962C8B-B14F-4D97-AF65-F5344CB8AC3E}">
        <p14:creationId xmlns:p14="http://schemas.microsoft.com/office/powerpoint/2010/main" val="3114916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4489452"/>
            <a:ext cx="27432000" cy="95504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4572000" y="14408152"/>
            <a:ext cx="27432000" cy="66230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F0DA3F-8CBD-4594-81AE-BB943FE6996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200808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F0DA3F-8CBD-4594-81AE-BB943FE6996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396476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0" y="1460500"/>
            <a:ext cx="7886700" cy="232473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14600" y="1460500"/>
            <a:ext cx="23202900" cy="2324735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F0DA3F-8CBD-4594-81AE-BB943FE6996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305714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F0DA3F-8CBD-4594-81AE-BB943FE6996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1932798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0" y="6838954"/>
            <a:ext cx="31546800" cy="1141094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495550" y="18357854"/>
            <a:ext cx="31546800" cy="600074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F0DA3F-8CBD-4594-81AE-BB943FE6996A}"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34821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14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16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F0DA3F-8CBD-4594-81AE-BB943FE6996A}"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29251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2"/>
            <a:ext cx="31546800" cy="5302252"/>
          </a:xfrm>
        </p:spPr>
        <p:txBody>
          <a:bodyPr/>
          <a:lstStyle/>
          <a:p>
            <a:r>
              <a:rPr lang="en-US"/>
              <a:t>Click to edit Master title style</a:t>
            </a:r>
          </a:p>
        </p:txBody>
      </p:sp>
      <p:sp>
        <p:nvSpPr>
          <p:cNvPr id="3" name="Text Placeholder 2"/>
          <p:cNvSpPr>
            <a:spLocks noGrp="1"/>
          </p:cNvSpPr>
          <p:nvPr>
            <p:ph type="body" idx="1"/>
          </p:nvPr>
        </p:nvSpPr>
        <p:spPr>
          <a:xfrm>
            <a:off x="2519366" y="6724652"/>
            <a:ext cx="15473361" cy="32956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19366" y="10020300"/>
            <a:ext cx="15473361"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16600" y="6724652"/>
            <a:ext cx="15549564" cy="32956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18516600" y="10020300"/>
            <a:ext cx="15549564"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F0DA3F-8CBD-4594-81AE-BB943FE6996A}"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252449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F0DA3F-8CBD-4594-81AE-BB943FE6996A}"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3851502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0DA3F-8CBD-4594-81AE-BB943FE6996A}"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250096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828800"/>
            <a:ext cx="11796711" cy="64008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5549564" y="3949702"/>
            <a:ext cx="18516600" cy="1949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9366" y="8229600"/>
            <a:ext cx="11796711" cy="1524635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F0DA3F-8CBD-4594-81AE-BB943FE6996A}"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49907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6" y="1828800"/>
            <a:ext cx="11796711" cy="64008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5549564" y="3949702"/>
            <a:ext cx="18516600" cy="19494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19366" y="8229600"/>
            <a:ext cx="11796711" cy="1524635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F0DA3F-8CBD-4594-81AE-BB943FE6996A}"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908C7-D6FE-47A1-98C1-4B4BEBFA0880}" type="slidenum">
              <a:rPr lang="en-US" smtClean="0"/>
              <a:t>‹#›</a:t>
            </a:fld>
            <a:endParaRPr lang="en-US"/>
          </a:p>
        </p:txBody>
      </p:sp>
    </p:spTree>
    <p:extLst>
      <p:ext uri="{BB962C8B-B14F-4D97-AF65-F5344CB8AC3E}">
        <p14:creationId xmlns:p14="http://schemas.microsoft.com/office/powerpoint/2010/main" val="271807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2"/>
            <a:ext cx="31546800" cy="530225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14600" y="25425402"/>
            <a:ext cx="8229600" cy="1460500"/>
          </a:xfrm>
          <a:prstGeom prst="rect">
            <a:avLst/>
          </a:prstGeom>
        </p:spPr>
        <p:txBody>
          <a:bodyPr vert="horz" lIns="91440" tIns="45720" rIns="91440" bIns="45720" rtlCol="0" anchor="ctr"/>
          <a:lstStyle>
            <a:lvl1pPr algn="l">
              <a:defRPr sz="1200">
                <a:solidFill>
                  <a:schemeClr val="tx1">
                    <a:tint val="75000"/>
                  </a:schemeClr>
                </a:solidFill>
              </a:defRPr>
            </a:lvl1pPr>
          </a:lstStyle>
          <a:p>
            <a:fld id="{41F0DA3F-8CBD-4594-81AE-BB943FE6996A}" type="datetimeFigureOut">
              <a:rPr lang="en-US" smtClean="0"/>
              <a:t>4/12/2019</a:t>
            </a:fld>
            <a:endParaRPr lang="en-US"/>
          </a:p>
        </p:txBody>
      </p:sp>
      <p:sp>
        <p:nvSpPr>
          <p:cNvPr id="5" name="Footer Placeholder 4"/>
          <p:cNvSpPr>
            <a:spLocks noGrp="1"/>
          </p:cNvSpPr>
          <p:nvPr>
            <p:ph type="ftr" sz="quarter" idx="3"/>
          </p:nvPr>
        </p:nvSpPr>
        <p:spPr>
          <a:xfrm>
            <a:off x="12115800" y="25425402"/>
            <a:ext cx="12344400" cy="14605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2"/>
            <a:ext cx="8229600" cy="1460500"/>
          </a:xfrm>
          <a:prstGeom prst="rect">
            <a:avLst/>
          </a:prstGeom>
        </p:spPr>
        <p:txBody>
          <a:bodyPr vert="horz" lIns="91440" tIns="45720" rIns="91440" bIns="45720" rtlCol="0" anchor="ctr"/>
          <a:lstStyle>
            <a:lvl1pPr algn="r">
              <a:defRPr sz="1200">
                <a:solidFill>
                  <a:schemeClr val="tx1">
                    <a:tint val="75000"/>
                  </a:schemeClr>
                </a:solidFill>
              </a:defRPr>
            </a:lvl1pPr>
          </a:lstStyle>
          <a:p>
            <a:fld id="{E46908C7-D6FE-47A1-98C1-4B4BEBFA0880}" type="slidenum">
              <a:rPr lang="en-US" smtClean="0"/>
              <a:t>‹#›</a:t>
            </a:fld>
            <a:endParaRPr lang="en-US"/>
          </a:p>
        </p:txBody>
      </p:sp>
    </p:spTree>
    <p:extLst>
      <p:ext uri="{BB962C8B-B14F-4D97-AF65-F5344CB8AC3E}">
        <p14:creationId xmlns:p14="http://schemas.microsoft.com/office/powerpoint/2010/main" val="3003347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65166814-97C9-514E-B41C-25A8C027D786}"/>
              </a:ext>
            </a:extLst>
          </p:cNvPr>
          <p:cNvSpPr/>
          <p:nvPr/>
        </p:nvSpPr>
        <p:spPr>
          <a:xfrm>
            <a:off x="497195" y="103518"/>
            <a:ext cx="35578473" cy="27164596"/>
          </a:xfrm>
          <a:prstGeom prst="roundRect">
            <a:avLst>
              <a:gd name="adj" fmla="val 1904"/>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BF7C1202-885A-F24A-8C14-CA077CB4B521}"/>
              </a:ext>
            </a:extLst>
          </p:cNvPr>
          <p:cNvSpPr/>
          <p:nvPr/>
        </p:nvSpPr>
        <p:spPr>
          <a:xfrm>
            <a:off x="919614" y="504861"/>
            <a:ext cx="34285084" cy="4399882"/>
          </a:xfrm>
          <a:prstGeom prst="round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1891" y="709715"/>
            <a:ext cx="35495345" cy="3538592"/>
          </a:xfrm>
        </p:spPr>
        <p:txBody>
          <a:bodyPr>
            <a:normAutofit fontScale="90000"/>
          </a:bodyPr>
          <a:lstStyle/>
          <a:p>
            <a:pPr algn="ctr"/>
            <a:r>
              <a:rPr lang="en-US" sz="8000" dirty="0">
                <a:solidFill>
                  <a:schemeClr val="bg1"/>
                </a:solidFill>
                <a:latin typeface="Arial" panose="020B0604020202020204" pitchFamily="34" charset="0"/>
                <a:cs typeface="Arial" panose="020B0604020202020204" pitchFamily="34" charset="0"/>
              </a:rPr>
              <a:t> </a:t>
            </a:r>
            <a:r>
              <a:rPr lang="en-US" sz="9600" dirty="0">
                <a:solidFill>
                  <a:schemeClr val="bg1"/>
                </a:solidFill>
                <a:latin typeface="Arial" panose="020B0604020202020204" pitchFamily="34" charset="0"/>
                <a:cs typeface="Arial" panose="020B0604020202020204" pitchFamily="34" charset="0"/>
              </a:rPr>
              <a:t>Improved Random Pattern Delay Fault Coverage </a:t>
            </a:r>
            <a:br>
              <a:rPr lang="en-US" sz="9600" dirty="0">
                <a:solidFill>
                  <a:schemeClr val="bg1"/>
                </a:solidFill>
                <a:latin typeface="Arial" panose="020B0604020202020204" pitchFamily="34" charset="0"/>
                <a:cs typeface="Arial" panose="020B0604020202020204" pitchFamily="34" charset="0"/>
              </a:rPr>
            </a:br>
            <a:r>
              <a:rPr lang="en-US" sz="9600" dirty="0">
                <a:solidFill>
                  <a:schemeClr val="bg1"/>
                </a:solidFill>
                <a:latin typeface="Arial" panose="020B0604020202020204" pitchFamily="34" charset="0"/>
                <a:cs typeface="Arial" panose="020B0604020202020204" pitchFamily="34" charset="0"/>
              </a:rPr>
              <a:t>Using Inversion Test Points</a:t>
            </a:r>
            <a:r>
              <a:rPr lang="en-US" sz="8000" dirty="0">
                <a:solidFill>
                  <a:schemeClr val="bg1"/>
                </a:solidFill>
                <a:latin typeface="Arial" panose="020B0604020202020204" pitchFamily="34" charset="0"/>
                <a:cs typeface="Arial" panose="020B0604020202020204" pitchFamily="34" charset="0"/>
              </a:rPr>
              <a:t/>
            </a:r>
            <a:br>
              <a:rPr lang="en-US" sz="8000" dirty="0">
                <a:solidFill>
                  <a:schemeClr val="bg1"/>
                </a:solidFill>
                <a:latin typeface="Arial" panose="020B0604020202020204" pitchFamily="34" charset="0"/>
                <a:cs typeface="Arial" panose="020B0604020202020204" pitchFamily="34" charset="0"/>
              </a:rPr>
            </a:br>
            <a:r>
              <a:rPr lang="en-US" sz="4900" b="1" dirty="0">
                <a:solidFill>
                  <a:schemeClr val="bg1"/>
                </a:solidFill>
                <a:latin typeface="Arial" panose="020B0604020202020204" pitchFamily="34" charset="0"/>
                <a:cs typeface="Arial" panose="020B0604020202020204" pitchFamily="34" charset="0"/>
              </a:rPr>
              <a:t>Soham Roy</a:t>
            </a:r>
            <a:r>
              <a:rPr lang="en-US" sz="4900" dirty="0">
                <a:solidFill>
                  <a:schemeClr val="bg1"/>
                </a:solidFill>
                <a:latin typeface="Arial" panose="020B0604020202020204" pitchFamily="34" charset="0"/>
                <a:cs typeface="Arial" panose="020B0604020202020204" pitchFamily="34" charset="0"/>
              </a:rPr>
              <a:t>, Brandon </a:t>
            </a:r>
            <a:r>
              <a:rPr lang="en-US" sz="4900" dirty="0" err="1">
                <a:solidFill>
                  <a:schemeClr val="bg1"/>
                </a:solidFill>
                <a:latin typeface="Arial" panose="020B0604020202020204" pitchFamily="34" charset="0"/>
                <a:cs typeface="Arial" panose="020B0604020202020204" pitchFamily="34" charset="0"/>
              </a:rPr>
              <a:t>Steine</a:t>
            </a:r>
            <a:r>
              <a:rPr lang="en-US" sz="4900" dirty="0">
                <a:solidFill>
                  <a:schemeClr val="bg1"/>
                </a:solidFill>
                <a:latin typeface="Arial" panose="020B0604020202020204" pitchFamily="34" charset="0"/>
                <a:cs typeface="Arial" panose="020B0604020202020204" pitchFamily="34" charset="0"/>
              </a:rPr>
              <a:t>, Spencer </a:t>
            </a:r>
            <a:r>
              <a:rPr lang="en-US" sz="4900" dirty="0" err="1">
                <a:solidFill>
                  <a:schemeClr val="bg1"/>
                </a:solidFill>
                <a:latin typeface="Arial" panose="020B0604020202020204" pitchFamily="34" charset="0"/>
                <a:cs typeface="Arial" panose="020B0604020202020204" pitchFamily="34" charset="0"/>
              </a:rPr>
              <a:t>Millican</a:t>
            </a:r>
            <a:r>
              <a:rPr lang="en-US" sz="4900" dirty="0">
                <a:solidFill>
                  <a:schemeClr val="bg1"/>
                </a:solidFill>
                <a:latin typeface="Arial" panose="020B0604020202020204" pitchFamily="34" charset="0"/>
                <a:cs typeface="Arial" panose="020B0604020202020204" pitchFamily="34" charset="0"/>
              </a:rPr>
              <a:t>, </a:t>
            </a:r>
            <a:r>
              <a:rPr lang="en-US" sz="4900" dirty="0" err="1">
                <a:solidFill>
                  <a:schemeClr val="bg1"/>
                </a:solidFill>
                <a:latin typeface="Arial" panose="020B0604020202020204" pitchFamily="34" charset="0"/>
                <a:cs typeface="Arial" panose="020B0604020202020204" pitchFamily="34" charset="0"/>
              </a:rPr>
              <a:t>Vishwani</a:t>
            </a:r>
            <a:r>
              <a:rPr lang="en-US" sz="4900" dirty="0">
                <a:solidFill>
                  <a:schemeClr val="bg1"/>
                </a:solidFill>
                <a:latin typeface="Arial" panose="020B0604020202020204" pitchFamily="34" charset="0"/>
                <a:cs typeface="Arial" panose="020B0604020202020204" pitchFamily="34" charset="0"/>
              </a:rPr>
              <a:t> Agrawal</a:t>
            </a:r>
            <a:br>
              <a:rPr lang="en-US" sz="4900" dirty="0">
                <a:solidFill>
                  <a:schemeClr val="bg1"/>
                </a:solidFill>
                <a:latin typeface="Arial" panose="020B0604020202020204" pitchFamily="34" charset="0"/>
                <a:cs typeface="Arial" panose="020B0604020202020204" pitchFamily="34" charset="0"/>
              </a:rPr>
            </a:br>
            <a:r>
              <a:rPr lang="en-US" sz="4900" dirty="0">
                <a:solidFill>
                  <a:schemeClr val="bg1"/>
                </a:solidFill>
                <a:latin typeface="Arial" panose="020B0604020202020204" pitchFamily="34" charset="0"/>
                <a:cs typeface="Arial" panose="020B0604020202020204" pitchFamily="34" charset="0"/>
              </a:rPr>
              <a:t>Dept. of Electrical and Computer Engineering, Auburn </a:t>
            </a:r>
            <a:r>
              <a:rPr lang="en-US" sz="4900" dirty="0" smtClean="0">
                <a:solidFill>
                  <a:schemeClr val="bg1"/>
                </a:solidFill>
                <a:latin typeface="Arial" panose="020B0604020202020204" pitchFamily="34" charset="0"/>
                <a:cs typeface="Arial" panose="020B0604020202020204" pitchFamily="34" charset="0"/>
              </a:rPr>
              <a:t>University</a:t>
            </a:r>
            <a:br>
              <a:rPr lang="en-US" sz="4900" dirty="0" smtClean="0">
                <a:solidFill>
                  <a:schemeClr val="bg1"/>
                </a:solidFill>
                <a:latin typeface="Arial" panose="020B0604020202020204" pitchFamily="34" charset="0"/>
                <a:cs typeface="Arial" panose="020B0604020202020204" pitchFamily="34" charset="0"/>
              </a:rPr>
            </a:br>
            <a:r>
              <a:rPr lang="en-US" sz="4900" dirty="0" smtClean="0">
                <a:solidFill>
                  <a:schemeClr val="bg1"/>
                </a:solidFill>
                <a:latin typeface="Arial" panose="020B0604020202020204" pitchFamily="34" charset="0"/>
                <a:cs typeface="Arial" panose="020B0604020202020204" pitchFamily="34" charset="0"/>
              </a:rPr>
              <a:t>Auburn Research Student Symposium 2019</a:t>
            </a:r>
            <a:r>
              <a:rPr lang="en-US" sz="4900" smtClean="0">
                <a:solidFill>
                  <a:schemeClr val="bg1"/>
                </a:solidFill>
                <a:latin typeface="Arial" panose="020B0604020202020204" pitchFamily="34" charset="0"/>
                <a:cs typeface="Arial" panose="020B0604020202020204" pitchFamily="34" charset="0"/>
              </a:rPr>
              <a:t>, 04/09/2019</a:t>
            </a:r>
            <a:endParaRPr lang="en-US" sz="4900" dirty="0">
              <a:solidFill>
                <a:schemeClr val="bg1"/>
              </a:solidFill>
              <a:latin typeface="Arial" panose="020B0604020202020204" pitchFamily="34" charset="0"/>
              <a:cs typeface="Arial" panose="020B0604020202020204" pitchFamily="34" charset="0"/>
            </a:endParaRPr>
          </a:p>
        </p:txBody>
      </p:sp>
      <p:sp>
        <p:nvSpPr>
          <p:cNvPr id="6" name="AutoShape 57"/>
          <p:cNvSpPr>
            <a:spLocks noChangeArrowheads="1"/>
          </p:cNvSpPr>
          <p:nvPr/>
        </p:nvSpPr>
        <p:spPr bwMode="auto">
          <a:xfrm>
            <a:off x="922495" y="5369823"/>
            <a:ext cx="10947146" cy="760675"/>
          </a:xfrm>
          <a:prstGeom prst="roundRect">
            <a:avLst>
              <a:gd name="adj" fmla="val 16667"/>
            </a:avLst>
          </a:prstGeom>
          <a:solidFill>
            <a:schemeClr val="accent5"/>
          </a:solidFill>
          <a:ln>
            <a:noFill/>
          </a:ln>
          <a:extLst/>
        </p:spPr>
        <p:style>
          <a:lnRef idx="0">
            <a:scrgbClr r="0" g="0" b="0"/>
          </a:lnRef>
          <a:fillRef idx="0">
            <a:scrgbClr r="0" g="0" b="0"/>
          </a:fillRef>
          <a:effectRef idx="0">
            <a:scrgbClr r="0" g="0" b="0"/>
          </a:effectRef>
          <a:fontRef idx="minor">
            <a:schemeClr val="lt1"/>
          </a:fontRef>
        </p:style>
        <p:txBody>
          <a:bodyPr wrap="square" lIns="58502" tIns="58502" rIns="58502" bIns="58502" anchor="ctr">
            <a:spAutoFit/>
          </a:bodyPr>
          <a:lstStyle/>
          <a:p>
            <a:pPr algn="ctr" defTabSz="3208210"/>
            <a:r>
              <a:rPr lang="en-US" altLang="en-US" sz="3700" b="1" dirty="0">
                <a:solidFill>
                  <a:schemeClr val="bg1"/>
                </a:solidFill>
                <a:latin typeface="Arial" panose="020B0604020202020204" pitchFamily="34" charset="0"/>
                <a:cs typeface="Arial" panose="020B0604020202020204" pitchFamily="34" charset="0"/>
              </a:rPr>
              <a:t>Motivation</a:t>
            </a:r>
          </a:p>
        </p:txBody>
      </p:sp>
      <p:sp>
        <p:nvSpPr>
          <p:cNvPr id="7" name="AutoShape 70"/>
          <p:cNvSpPr>
            <a:spLocks noChangeArrowheads="1"/>
          </p:cNvSpPr>
          <p:nvPr/>
        </p:nvSpPr>
        <p:spPr bwMode="auto">
          <a:xfrm>
            <a:off x="922495" y="16419082"/>
            <a:ext cx="10947146" cy="760675"/>
          </a:xfrm>
          <a:prstGeom prst="roundRect">
            <a:avLst>
              <a:gd name="adj" fmla="val 16667"/>
            </a:avLst>
          </a:prstGeom>
          <a:solidFill>
            <a:schemeClr val="accent5"/>
          </a:solidFill>
          <a:ln>
            <a:noFill/>
          </a:ln>
          <a:extLst/>
        </p:spPr>
        <p:style>
          <a:lnRef idx="0">
            <a:scrgbClr r="0" g="0" b="0"/>
          </a:lnRef>
          <a:fillRef idx="0">
            <a:scrgbClr r="0" g="0" b="0"/>
          </a:fillRef>
          <a:effectRef idx="0">
            <a:scrgbClr r="0" g="0" b="0"/>
          </a:effectRef>
          <a:fontRef idx="minor">
            <a:schemeClr val="lt1"/>
          </a:fontRef>
        </p:style>
        <p:txBody>
          <a:bodyPr wrap="square" lIns="58502" tIns="58502" rIns="58502" bIns="58502" anchor="ctr">
            <a:spAutoFit/>
          </a:bodyPr>
          <a:lstStyle>
            <a:lvl1pPr defTabSz="3208338" eaLnBrk="0" hangingPunct="0">
              <a:defRPr sz="2100" b="1">
                <a:solidFill>
                  <a:schemeClr val="tx1"/>
                </a:solidFill>
                <a:latin typeface="Arial" charset="0"/>
              </a:defRPr>
            </a:lvl1pPr>
            <a:lvl2pPr marL="742950" indent="-285750" defTabSz="3208338" eaLnBrk="0" hangingPunct="0">
              <a:defRPr sz="2100" b="1">
                <a:solidFill>
                  <a:schemeClr val="tx1"/>
                </a:solidFill>
                <a:latin typeface="Arial" charset="0"/>
              </a:defRPr>
            </a:lvl2pPr>
            <a:lvl3pPr marL="1143000" indent="-228600" defTabSz="3208338" eaLnBrk="0" hangingPunct="0">
              <a:defRPr sz="2100" b="1">
                <a:solidFill>
                  <a:schemeClr val="tx1"/>
                </a:solidFill>
                <a:latin typeface="Arial" charset="0"/>
              </a:defRPr>
            </a:lvl3pPr>
            <a:lvl4pPr marL="1600200" indent="-228600" defTabSz="3208338" eaLnBrk="0" hangingPunct="0">
              <a:defRPr sz="2100" b="1">
                <a:solidFill>
                  <a:schemeClr val="tx1"/>
                </a:solidFill>
                <a:latin typeface="Arial" charset="0"/>
              </a:defRPr>
            </a:lvl4pPr>
            <a:lvl5pPr marL="2057400" indent="-228600" defTabSz="3208338" eaLnBrk="0" hangingPunct="0">
              <a:defRPr sz="2100" b="1">
                <a:solidFill>
                  <a:schemeClr val="tx1"/>
                </a:solidFill>
                <a:latin typeface="Arial" charset="0"/>
              </a:defRPr>
            </a:lvl5pPr>
            <a:lvl6pPr marL="2514600" indent="-228600" defTabSz="3208338" eaLnBrk="0" fontAlgn="base" hangingPunct="0">
              <a:spcBef>
                <a:spcPct val="0"/>
              </a:spcBef>
              <a:spcAft>
                <a:spcPct val="0"/>
              </a:spcAft>
              <a:defRPr sz="2100" b="1">
                <a:solidFill>
                  <a:schemeClr val="tx1"/>
                </a:solidFill>
                <a:latin typeface="Arial" charset="0"/>
              </a:defRPr>
            </a:lvl6pPr>
            <a:lvl7pPr marL="2971800" indent="-228600" defTabSz="3208338" eaLnBrk="0" fontAlgn="base" hangingPunct="0">
              <a:spcBef>
                <a:spcPct val="0"/>
              </a:spcBef>
              <a:spcAft>
                <a:spcPct val="0"/>
              </a:spcAft>
              <a:defRPr sz="2100" b="1">
                <a:solidFill>
                  <a:schemeClr val="tx1"/>
                </a:solidFill>
                <a:latin typeface="Arial" charset="0"/>
              </a:defRPr>
            </a:lvl7pPr>
            <a:lvl8pPr marL="3429000" indent="-228600" defTabSz="3208338" eaLnBrk="0" fontAlgn="base" hangingPunct="0">
              <a:spcBef>
                <a:spcPct val="0"/>
              </a:spcBef>
              <a:spcAft>
                <a:spcPct val="0"/>
              </a:spcAft>
              <a:defRPr sz="2100" b="1">
                <a:solidFill>
                  <a:schemeClr val="tx1"/>
                </a:solidFill>
                <a:latin typeface="Arial" charset="0"/>
              </a:defRPr>
            </a:lvl8pPr>
            <a:lvl9pPr marL="3886200" indent="-228600" defTabSz="3208338" eaLnBrk="0" fontAlgn="base" hangingPunct="0">
              <a:spcBef>
                <a:spcPct val="0"/>
              </a:spcBef>
              <a:spcAft>
                <a:spcPct val="0"/>
              </a:spcAft>
              <a:defRPr sz="2100" b="1">
                <a:solidFill>
                  <a:schemeClr val="tx1"/>
                </a:solidFill>
                <a:latin typeface="Arial" charset="0"/>
              </a:defRPr>
            </a:lvl9pPr>
          </a:lstStyle>
          <a:p>
            <a:pPr algn="ctr" eaLnBrk="1" hangingPunct="1"/>
            <a:r>
              <a:rPr lang="en-US" altLang="en-US" sz="3700" dirty="0">
                <a:solidFill>
                  <a:schemeClr val="bg1"/>
                </a:solidFill>
                <a:latin typeface="Arial" panose="020B0604020202020204" pitchFamily="34" charset="0"/>
                <a:cs typeface="Arial" panose="020B0604020202020204" pitchFamily="34" charset="0"/>
              </a:rPr>
              <a:t>Pseudo-Random Testing</a:t>
            </a:r>
          </a:p>
        </p:txBody>
      </p:sp>
      <p:sp>
        <p:nvSpPr>
          <p:cNvPr id="9" name="AutoShape 119"/>
          <p:cNvSpPr>
            <a:spLocks noChangeArrowheads="1"/>
          </p:cNvSpPr>
          <p:nvPr/>
        </p:nvSpPr>
        <p:spPr bwMode="auto">
          <a:xfrm>
            <a:off x="12824039" y="5369823"/>
            <a:ext cx="10476235" cy="760675"/>
          </a:xfrm>
          <a:prstGeom prst="roundRect">
            <a:avLst>
              <a:gd name="adj" fmla="val 16667"/>
            </a:avLst>
          </a:prstGeom>
          <a:solidFill>
            <a:schemeClr val="accent5"/>
          </a:solidFill>
          <a:ln>
            <a:noFill/>
          </a:ln>
          <a:extLst/>
        </p:spPr>
        <p:style>
          <a:lnRef idx="0">
            <a:scrgbClr r="0" g="0" b="0"/>
          </a:lnRef>
          <a:fillRef idx="0">
            <a:scrgbClr r="0" g="0" b="0"/>
          </a:fillRef>
          <a:effectRef idx="0">
            <a:scrgbClr r="0" g="0" b="0"/>
          </a:effectRef>
          <a:fontRef idx="minor">
            <a:schemeClr val="lt1"/>
          </a:fontRef>
        </p:style>
        <p:txBody>
          <a:bodyPr wrap="square" lIns="58502" tIns="58502" rIns="58502" bIns="58502" anchor="ctr">
            <a:spAutoFit/>
          </a:bodyPr>
          <a:lstStyle/>
          <a:p>
            <a:pPr algn="ctr" defTabSz="3208210"/>
            <a:r>
              <a:rPr lang="en-US" altLang="en-US" sz="3700" b="1" dirty="0">
                <a:solidFill>
                  <a:schemeClr val="bg1"/>
                </a:solidFill>
                <a:latin typeface="Arial" panose="020B0604020202020204" pitchFamily="34" charset="0"/>
                <a:cs typeface="Arial" panose="020B0604020202020204" pitchFamily="34" charset="0"/>
              </a:rPr>
              <a:t>Conventional TP Architectures</a:t>
            </a:r>
          </a:p>
        </p:txBody>
      </p:sp>
      <p:sp>
        <p:nvSpPr>
          <p:cNvPr id="18" name="Text Box 123"/>
          <p:cNvSpPr txBox="1">
            <a:spLocks noChangeArrowheads="1"/>
          </p:cNvSpPr>
          <p:nvPr/>
        </p:nvSpPr>
        <p:spPr bwMode="auto">
          <a:xfrm>
            <a:off x="1118759" y="6210652"/>
            <a:ext cx="10560818" cy="8962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790700" eaLnBrk="0" hangingPunct="0">
              <a:defRPr sz="2100" b="1">
                <a:solidFill>
                  <a:schemeClr val="tx1"/>
                </a:solidFill>
                <a:latin typeface="Arial" charset="0"/>
              </a:defRPr>
            </a:lvl1pPr>
            <a:lvl2pPr marL="742950" indent="-285750" defTabSz="1790700" eaLnBrk="0" hangingPunct="0">
              <a:defRPr sz="2100" b="1">
                <a:solidFill>
                  <a:schemeClr val="tx1"/>
                </a:solidFill>
                <a:latin typeface="Arial" charset="0"/>
              </a:defRPr>
            </a:lvl2pPr>
            <a:lvl3pPr marL="1143000" indent="-228600" defTabSz="1790700" eaLnBrk="0" hangingPunct="0">
              <a:defRPr sz="2100" b="1">
                <a:solidFill>
                  <a:schemeClr val="tx1"/>
                </a:solidFill>
                <a:latin typeface="Arial" charset="0"/>
              </a:defRPr>
            </a:lvl3pPr>
            <a:lvl4pPr marL="1600200" indent="-228600" defTabSz="1790700" eaLnBrk="0" hangingPunct="0">
              <a:defRPr sz="2100" b="1">
                <a:solidFill>
                  <a:schemeClr val="tx1"/>
                </a:solidFill>
                <a:latin typeface="Arial" charset="0"/>
              </a:defRPr>
            </a:lvl4pPr>
            <a:lvl5pPr marL="2057400" indent="-228600" defTabSz="1790700" eaLnBrk="0" hangingPunct="0">
              <a:defRPr sz="2100" b="1">
                <a:solidFill>
                  <a:schemeClr val="tx1"/>
                </a:solidFill>
                <a:latin typeface="Arial" charset="0"/>
              </a:defRPr>
            </a:lvl5pPr>
            <a:lvl6pPr marL="2514600" indent="-228600" defTabSz="1790700" eaLnBrk="0" fontAlgn="base" hangingPunct="0">
              <a:spcBef>
                <a:spcPct val="0"/>
              </a:spcBef>
              <a:spcAft>
                <a:spcPct val="0"/>
              </a:spcAft>
              <a:defRPr sz="2100" b="1">
                <a:solidFill>
                  <a:schemeClr val="tx1"/>
                </a:solidFill>
                <a:latin typeface="Arial" charset="0"/>
              </a:defRPr>
            </a:lvl6pPr>
            <a:lvl7pPr marL="2971800" indent="-228600" defTabSz="1790700" eaLnBrk="0" fontAlgn="base" hangingPunct="0">
              <a:spcBef>
                <a:spcPct val="0"/>
              </a:spcBef>
              <a:spcAft>
                <a:spcPct val="0"/>
              </a:spcAft>
              <a:defRPr sz="2100" b="1">
                <a:solidFill>
                  <a:schemeClr val="tx1"/>
                </a:solidFill>
                <a:latin typeface="Arial" charset="0"/>
              </a:defRPr>
            </a:lvl7pPr>
            <a:lvl8pPr marL="3429000" indent="-228600" defTabSz="1790700" eaLnBrk="0" fontAlgn="base" hangingPunct="0">
              <a:spcBef>
                <a:spcPct val="0"/>
              </a:spcBef>
              <a:spcAft>
                <a:spcPct val="0"/>
              </a:spcAft>
              <a:defRPr sz="2100" b="1">
                <a:solidFill>
                  <a:schemeClr val="tx1"/>
                </a:solidFill>
                <a:latin typeface="Arial" charset="0"/>
              </a:defRPr>
            </a:lvl8pPr>
            <a:lvl9pPr marL="3886200" indent="-228600" defTabSz="1790700" eaLnBrk="0" fontAlgn="base" hangingPunct="0">
              <a:spcBef>
                <a:spcPct val="0"/>
              </a:spcBef>
              <a:spcAft>
                <a:spcPct val="0"/>
              </a:spcAft>
              <a:defRPr sz="2100" b="1">
                <a:solidFill>
                  <a:schemeClr val="tx1"/>
                </a:solidFill>
                <a:latin typeface="Arial" charset="0"/>
              </a:defRPr>
            </a:lvl9pPr>
          </a:lstStyle>
          <a:p>
            <a:pPr marL="457182" indent="-457182" algn="just">
              <a:lnSpc>
                <a:spcPct val="130000"/>
              </a:lnSpc>
              <a:buFont typeface="Wingdings" panose="05000000000000000000" pitchFamily="2" charset="2"/>
              <a:buChar char="q"/>
            </a:pPr>
            <a:r>
              <a:rPr lang="en-US" sz="3200" b="0" dirty="0">
                <a:latin typeface="Arial" panose="020B0604020202020204" pitchFamily="34" charset="0"/>
                <a:cs typeface="Arial" panose="020B0604020202020204" pitchFamily="34" charset="0"/>
              </a:rPr>
              <a:t>Circuit </a:t>
            </a:r>
            <a:r>
              <a:rPr lang="en-US" sz="3200" b="0" dirty="0" smtClean="0">
                <a:latin typeface="Arial" panose="020B0604020202020204" pitchFamily="34" charset="0"/>
                <a:cs typeface="Arial" panose="020B0604020202020204" pitchFamily="34" charset="0"/>
              </a:rPr>
              <a:t>test: </a:t>
            </a:r>
            <a:r>
              <a:rPr lang="en-US" sz="3200" b="0" dirty="0">
                <a:latin typeface="Arial" panose="020B0604020202020204" pitchFamily="34" charset="0"/>
                <a:cs typeface="Arial" panose="020B0604020202020204" pitchFamily="34" charset="0"/>
              </a:rPr>
              <a:t>A</a:t>
            </a:r>
            <a:r>
              <a:rPr lang="en-US" sz="3200" b="0" dirty="0" smtClean="0">
                <a:latin typeface="Arial" panose="020B0604020202020204" pitchFamily="34" charset="0"/>
                <a:cs typeface="Arial" panose="020B0604020202020204" pitchFamily="34" charset="0"/>
              </a:rPr>
              <a:t> </a:t>
            </a:r>
            <a:r>
              <a:rPr lang="en-US" sz="3200" b="0" dirty="0">
                <a:latin typeface="Arial" panose="020B0604020202020204" pitchFamily="34" charset="0"/>
                <a:cs typeface="Arial" panose="020B0604020202020204" pitchFamily="34" charset="0"/>
              </a:rPr>
              <a:t>critical part of the integrated circuit (IC) manufacturing </a:t>
            </a:r>
            <a:r>
              <a:rPr lang="en-US" sz="3200" b="0" dirty="0" smtClean="0">
                <a:latin typeface="Arial" panose="020B0604020202020204" pitchFamily="34" charset="0"/>
                <a:cs typeface="Arial" panose="020B0604020202020204" pitchFamily="34" charset="0"/>
              </a:rPr>
              <a:t>process.</a:t>
            </a:r>
            <a:endParaRPr lang="en-US" sz="3200" b="0" dirty="0">
              <a:latin typeface="Arial" panose="020B0604020202020204" pitchFamily="34" charset="0"/>
              <a:cs typeface="Arial" panose="020B0604020202020204" pitchFamily="34" charset="0"/>
            </a:endParaRPr>
          </a:p>
          <a:p>
            <a:pPr algn="just">
              <a:lnSpc>
                <a:spcPct val="130000"/>
              </a:lnSpc>
            </a:pPr>
            <a:endParaRPr lang="en-US" sz="3200" b="0" dirty="0">
              <a:latin typeface="Arial" panose="020B0604020202020204" pitchFamily="34" charset="0"/>
              <a:cs typeface="Arial" panose="020B0604020202020204" pitchFamily="34" charset="0"/>
            </a:endParaRPr>
          </a:p>
          <a:p>
            <a:pPr marL="457182" indent="-457182" algn="just">
              <a:lnSpc>
                <a:spcPct val="130000"/>
              </a:lnSpc>
              <a:buFont typeface="Wingdings" panose="05000000000000000000" pitchFamily="2" charset="2"/>
              <a:buChar char="q"/>
            </a:pPr>
            <a:r>
              <a:rPr lang="en-US" altLang="en-US" sz="3200" b="0" dirty="0">
                <a:latin typeface="Arial" panose="020B0604020202020204" pitchFamily="34" charset="0"/>
                <a:cs typeface="Arial" panose="020B0604020202020204" pitchFamily="34" charset="0"/>
              </a:rPr>
              <a:t>Pseudo-random </a:t>
            </a:r>
            <a:r>
              <a:rPr lang="en-US" altLang="en-US" sz="3200" b="0" dirty="0" smtClean="0">
                <a:latin typeface="Arial" panose="020B0604020202020204" pitchFamily="34" charset="0"/>
                <a:cs typeface="Arial" panose="020B0604020202020204" pitchFamily="34" charset="0"/>
              </a:rPr>
              <a:t>testing: Effective </a:t>
            </a:r>
            <a:r>
              <a:rPr lang="en-US" altLang="en-US" sz="3200" b="0" dirty="0">
                <a:latin typeface="Arial" panose="020B0604020202020204" pitchFamily="34" charset="0"/>
                <a:cs typeface="Arial" panose="020B0604020202020204" pitchFamily="34" charset="0"/>
              </a:rPr>
              <a:t>for detecting defects in previous generations of </a:t>
            </a:r>
            <a:r>
              <a:rPr lang="en-US" altLang="en-US" sz="3200" b="0" dirty="0" smtClean="0">
                <a:latin typeface="Arial" panose="020B0604020202020204" pitchFamily="34" charset="0"/>
                <a:cs typeface="Arial" panose="020B0604020202020204" pitchFamily="34" charset="0"/>
              </a:rPr>
              <a:t>technology, but it’s utility is degraded.</a:t>
            </a:r>
          </a:p>
          <a:p>
            <a:pPr marL="457182" indent="-457182" algn="just">
              <a:lnSpc>
                <a:spcPct val="130000"/>
              </a:lnSpc>
              <a:buFont typeface="Wingdings" panose="05000000000000000000" pitchFamily="2" charset="2"/>
              <a:buChar char="q"/>
            </a:pPr>
            <a:endParaRPr lang="en-US" altLang="en-US" sz="3200" b="0" dirty="0">
              <a:latin typeface="Arial" panose="020B0604020202020204" pitchFamily="34" charset="0"/>
              <a:cs typeface="Arial" panose="020B0604020202020204" pitchFamily="34" charset="0"/>
            </a:endParaRPr>
          </a:p>
          <a:p>
            <a:pPr marL="457182" indent="-457182" algn="just">
              <a:lnSpc>
                <a:spcPct val="130000"/>
              </a:lnSpc>
              <a:buFont typeface="Wingdings" panose="05000000000000000000" pitchFamily="2" charset="2"/>
              <a:buChar char="q"/>
            </a:pPr>
            <a:r>
              <a:rPr lang="en-US" altLang="en-US" sz="3200" b="0" dirty="0" smtClean="0">
                <a:latin typeface="Arial" panose="020B0604020202020204" pitchFamily="34" charset="0"/>
                <a:cs typeface="Arial" panose="020B0604020202020204" pitchFamily="34" charset="0"/>
              </a:rPr>
              <a:t>Test point </a:t>
            </a:r>
            <a:r>
              <a:rPr lang="en-US" altLang="en-US" sz="3200" b="0" dirty="0">
                <a:latin typeface="Arial" panose="020B0604020202020204" pitchFamily="34" charset="0"/>
                <a:cs typeface="Arial" panose="020B0604020202020204" pitchFamily="34" charset="0"/>
              </a:rPr>
              <a:t>insertion (TPI</a:t>
            </a:r>
            <a:r>
              <a:rPr lang="en-US" altLang="en-US" sz="3200" b="0" dirty="0" smtClean="0">
                <a:latin typeface="Arial" panose="020B0604020202020204" pitchFamily="34" charset="0"/>
                <a:cs typeface="Arial" panose="020B0604020202020204" pitchFamily="34" charset="0"/>
              </a:rPr>
              <a:t>) developed to improve pseudo-random tests.</a:t>
            </a:r>
          </a:p>
          <a:p>
            <a:pPr marL="457182" indent="-457182" algn="just">
              <a:lnSpc>
                <a:spcPct val="130000"/>
              </a:lnSpc>
              <a:buFont typeface="Wingdings" panose="05000000000000000000" pitchFamily="2" charset="2"/>
              <a:buChar char="q"/>
            </a:pPr>
            <a:endParaRPr lang="en-US" altLang="en-US" sz="3200" b="0" dirty="0">
              <a:latin typeface="Arial" panose="020B0604020202020204" pitchFamily="34" charset="0"/>
              <a:cs typeface="Arial" panose="020B0604020202020204" pitchFamily="34" charset="0"/>
            </a:endParaRPr>
          </a:p>
          <a:p>
            <a:pPr marL="457182" indent="-457182" algn="just">
              <a:lnSpc>
                <a:spcPct val="130000"/>
              </a:lnSpc>
              <a:buFont typeface="Wingdings" panose="05000000000000000000" pitchFamily="2" charset="2"/>
              <a:buChar char="q"/>
            </a:pPr>
            <a:r>
              <a:rPr lang="en-US" altLang="en-US" sz="3200" b="0" dirty="0" smtClean="0">
                <a:latin typeface="Arial" panose="020B0604020202020204" pitchFamily="34" charset="0"/>
                <a:cs typeface="Arial" panose="020B0604020202020204" pitchFamily="34" charset="0"/>
              </a:rPr>
              <a:t>Effectiveness </a:t>
            </a:r>
            <a:r>
              <a:rPr lang="en-US" altLang="en-US" sz="3200" b="0" dirty="0">
                <a:latin typeface="Arial" panose="020B0604020202020204" pitchFamily="34" charset="0"/>
                <a:cs typeface="Arial" panose="020B0604020202020204" pitchFamily="34" charset="0"/>
              </a:rPr>
              <a:t>of inversion-based test points (TPs) in lieu of traditional TPs by analyzing the delay and stuck-at fault coverage, which has not been examined by earlier studies on inversion </a:t>
            </a:r>
            <a:r>
              <a:rPr lang="en-US" altLang="en-US" sz="3200" b="0" dirty="0" smtClean="0">
                <a:latin typeface="Arial" panose="020B0604020202020204" pitchFamily="34" charset="0"/>
                <a:cs typeface="Arial" panose="020B0604020202020204" pitchFamily="34" charset="0"/>
              </a:rPr>
              <a:t>TPs, is studied.</a:t>
            </a:r>
            <a:endParaRPr lang="en-US" altLang="en-US" sz="3200" b="0" dirty="0">
              <a:latin typeface="Arial" panose="020B0604020202020204" pitchFamily="34" charset="0"/>
              <a:cs typeface="Arial" panose="020B0604020202020204" pitchFamily="34" charset="0"/>
            </a:endParaRPr>
          </a:p>
        </p:txBody>
      </p:sp>
      <p:sp>
        <p:nvSpPr>
          <p:cNvPr id="19" name="Text Box 123"/>
          <p:cNvSpPr txBox="1">
            <a:spLocks noChangeArrowheads="1"/>
          </p:cNvSpPr>
          <p:nvPr/>
        </p:nvSpPr>
        <p:spPr bwMode="auto">
          <a:xfrm>
            <a:off x="12680464" y="14498564"/>
            <a:ext cx="10848266" cy="1853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790700" eaLnBrk="0" hangingPunct="0">
              <a:defRPr sz="2100" b="1">
                <a:solidFill>
                  <a:schemeClr val="tx1"/>
                </a:solidFill>
                <a:latin typeface="Arial" charset="0"/>
              </a:defRPr>
            </a:lvl1pPr>
            <a:lvl2pPr marL="742950" indent="-285750" defTabSz="1790700" eaLnBrk="0" hangingPunct="0">
              <a:defRPr sz="2100" b="1">
                <a:solidFill>
                  <a:schemeClr val="tx1"/>
                </a:solidFill>
                <a:latin typeface="Arial" charset="0"/>
              </a:defRPr>
            </a:lvl2pPr>
            <a:lvl3pPr marL="1143000" indent="-228600" defTabSz="1790700" eaLnBrk="0" hangingPunct="0">
              <a:defRPr sz="2100" b="1">
                <a:solidFill>
                  <a:schemeClr val="tx1"/>
                </a:solidFill>
                <a:latin typeface="Arial" charset="0"/>
              </a:defRPr>
            </a:lvl3pPr>
            <a:lvl4pPr marL="1600200" indent="-228600" defTabSz="1790700" eaLnBrk="0" hangingPunct="0">
              <a:defRPr sz="2100" b="1">
                <a:solidFill>
                  <a:schemeClr val="tx1"/>
                </a:solidFill>
                <a:latin typeface="Arial" charset="0"/>
              </a:defRPr>
            </a:lvl4pPr>
            <a:lvl5pPr marL="2057400" indent="-228600" defTabSz="1790700" eaLnBrk="0" hangingPunct="0">
              <a:defRPr sz="2100" b="1">
                <a:solidFill>
                  <a:schemeClr val="tx1"/>
                </a:solidFill>
                <a:latin typeface="Arial" charset="0"/>
              </a:defRPr>
            </a:lvl5pPr>
            <a:lvl6pPr marL="2514600" indent="-228600" defTabSz="1790700" eaLnBrk="0" fontAlgn="base" hangingPunct="0">
              <a:spcBef>
                <a:spcPct val="0"/>
              </a:spcBef>
              <a:spcAft>
                <a:spcPct val="0"/>
              </a:spcAft>
              <a:defRPr sz="2100" b="1">
                <a:solidFill>
                  <a:schemeClr val="tx1"/>
                </a:solidFill>
                <a:latin typeface="Arial" charset="0"/>
              </a:defRPr>
            </a:lvl6pPr>
            <a:lvl7pPr marL="2971800" indent="-228600" defTabSz="1790700" eaLnBrk="0" fontAlgn="base" hangingPunct="0">
              <a:spcBef>
                <a:spcPct val="0"/>
              </a:spcBef>
              <a:spcAft>
                <a:spcPct val="0"/>
              </a:spcAft>
              <a:defRPr sz="2100" b="1">
                <a:solidFill>
                  <a:schemeClr val="tx1"/>
                </a:solidFill>
                <a:latin typeface="Arial" charset="0"/>
              </a:defRPr>
            </a:lvl7pPr>
            <a:lvl8pPr marL="3429000" indent="-228600" defTabSz="1790700" eaLnBrk="0" fontAlgn="base" hangingPunct="0">
              <a:spcBef>
                <a:spcPct val="0"/>
              </a:spcBef>
              <a:spcAft>
                <a:spcPct val="0"/>
              </a:spcAft>
              <a:defRPr sz="2100" b="1">
                <a:solidFill>
                  <a:schemeClr val="tx1"/>
                </a:solidFill>
                <a:latin typeface="Arial" charset="0"/>
              </a:defRPr>
            </a:lvl8pPr>
            <a:lvl9pPr marL="3886200" indent="-228600" defTabSz="1790700" eaLnBrk="0" fontAlgn="base" hangingPunct="0">
              <a:spcBef>
                <a:spcPct val="0"/>
              </a:spcBef>
              <a:spcAft>
                <a:spcPct val="0"/>
              </a:spcAft>
              <a:defRPr sz="2100" b="1">
                <a:solidFill>
                  <a:schemeClr val="tx1"/>
                </a:solidFill>
                <a:latin typeface="Arial" charset="0"/>
              </a:defRPr>
            </a:lvl9pPr>
          </a:lstStyle>
          <a:p>
            <a:pPr marL="342886" indent="-342886" algn="just" eaLnBrk="1" hangingPunct="1">
              <a:lnSpc>
                <a:spcPct val="130000"/>
              </a:lnSpc>
              <a:buFont typeface="Wingdings" panose="05000000000000000000" pitchFamily="2" charset="2"/>
              <a:buChar char="q"/>
            </a:pPr>
            <a:r>
              <a:rPr lang="en-US" altLang="en-US" sz="3200" b="0" dirty="0">
                <a:latin typeface="Arial" panose="020B0604020202020204" pitchFamily="34" charset="0"/>
                <a:cs typeface="Arial" panose="020B0604020202020204" pitchFamily="34" charset="0"/>
              </a:rPr>
              <a:t> The purpose of a TP is to make the excitation of faults and the observation of faults more likely under random stimulus</a:t>
            </a:r>
            <a:r>
              <a:rPr lang="en-US" altLang="en-US" sz="3200" b="0" dirty="0" smtClean="0">
                <a:latin typeface="Arial" panose="020B0604020202020204" pitchFamily="34" charset="0"/>
                <a:cs typeface="Arial" panose="020B0604020202020204" pitchFamily="34" charset="0"/>
              </a:rPr>
              <a:t>.</a:t>
            </a:r>
            <a:endParaRPr lang="en-US" altLang="en-US" sz="3200" b="0" dirty="0">
              <a:latin typeface="Arial" panose="020B0604020202020204" pitchFamily="34" charset="0"/>
              <a:cs typeface="Arial" panose="020B0604020202020204" pitchFamily="34" charset="0"/>
            </a:endParaRPr>
          </a:p>
        </p:txBody>
      </p:sp>
      <p:sp>
        <p:nvSpPr>
          <p:cNvPr id="49" name="AutoShape 119"/>
          <p:cNvSpPr>
            <a:spLocks noChangeArrowheads="1"/>
          </p:cNvSpPr>
          <p:nvPr/>
        </p:nvSpPr>
        <p:spPr bwMode="auto">
          <a:xfrm>
            <a:off x="24781932" y="16386836"/>
            <a:ext cx="10273247" cy="760675"/>
          </a:xfrm>
          <a:prstGeom prst="roundRect">
            <a:avLst>
              <a:gd name="adj" fmla="val 16667"/>
            </a:avLst>
          </a:prstGeom>
          <a:solidFill>
            <a:schemeClr val="accent5"/>
          </a:solidFill>
          <a:ln>
            <a:noFill/>
          </a:ln>
          <a:extLst/>
        </p:spPr>
        <p:style>
          <a:lnRef idx="0">
            <a:scrgbClr r="0" g="0" b="0"/>
          </a:lnRef>
          <a:fillRef idx="0">
            <a:scrgbClr r="0" g="0" b="0"/>
          </a:fillRef>
          <a:effectRef idx="0">
            <a:scrgbClr r="0" g="0" b="0"/>
          </a:effectRef>
          <a:fontRef idx="minor">
            <a:schemeClr val="lt1"/>
          </a:fontRef>
        </p:style>
        <p:txBody>
          <a:bodyPr wrap="square" lIns="58502" tIns="58502" rIns="58502" bIns="58502" anchor="ctr">
            <a:spAutoFit/>
          </a:bodyPr>
          <a:lstStyle/>
          <a:p>
            <a:pPr algn="ctr" defTabSz="3208210"/>
            <a:r>
              <a:rPr lang="en-US" altLang="en-US" sz="3700" b="1" dirty="0">
                <a:solidFill>
                  <a:schemeClr val="bg1"/>
                </a:solidFill>
                <a:latin typeface="Arial" panose="020B0604020202020204" pitchFamily="34" charset="0"/>
                <a:cs typeface="Arial" panose="020B0604020202020204" pitchFamily="34" charset="0"/>
              </a:rPr>
              <a:t>Results &amp; Discussion</a:t>
            </a:r>
          </a:p>
        </p:txBody>
      </p:sp>
      <p:sp>
        <p:nvSpPr>
          <p:cNvPr id="50" name="Text Box 123"/>
          <p:cNvSpPr txBox="1">
            <a:spLocks noChangeArrowheads="1"/>
          </p:cNvSpPr>
          <p:nvPr/>
        </p:nvSpPr>
        <p:spPr bwMode="auto">
          <a:xfrm>
            <a:off x="24548761" y="24520825"/>
            <a:ext cx="10193522" cy="256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790700" eaLnBrk="0" hangingPunct="0">
              <a:defRPr sz="2100" b="1">
                <a:solidFill>
                  <a:schemeClr val="tx1"/>
                </a:solidFill>
                <a:latin typeface="Arial" charset="0"/>
              </a:defRPr>
            </a:lvl1pPr>
            <a:lvl2pPr marL="742950" indent="-285750" defTabSz="1790700" eaLnBrk="0" hangingPunct="0">
              <a:defRPr sz="2100" b="1">
                <a:solidFill>
                  <a:schemeClr val="tx1"/>
                </a:solidFill>
                <a:latin typeface="Arial" charset="0"/>
              </a:defRPr>
            </a:lvl2pPr>
            <a:lvl3pPr marL="1143000" indent="-228600" defTabSz="1790700" eaLnBrk="0" hangingPunct="0">
              <a:defRPr sz="2100" b="1">
                <a:solidFill>
                  <a:schemeClr val="tx1"/>
                </a:solidFill>
                <a:latin typeface="Arial" charset="0"/>
              </a:defRPr>
            </a:lvl3pPr>
            <a:lvl4pPr marL="1600200" indent="-228600" defTabSz="1790700" eaLnBrk="0" hangingPunct="0">
              <a:defRPr sz="2100" b="1">
                <a:solidFill>
                  <a:schemeClr val="tx1"/>
                </a:solidFill>
                <a:latin typeface="Arial" charset="0"/>
              </a:defRPr>
            </a:lvl4pPr>
            <a:lvl5pPr marL="2057400" indent="-228600" defTabSz="1790700" eaLnBrk="0" hangingPunct="0">
              <a:defRPr sz="2100" b="1">
                <a:solidFill>
                  <a:schemeClr val="tx1"/>
                </a:solidFill>
                <a:latin typeface="Arial" charset="0"/>
              </a:defRPr>
            </a:lvl5pPr>
            <a:lvl6pPr marL="2514600" indent="-228600" defTabSz="1790700" eaLnBrk="0" fontAlgn="base" hangingPunct="0">
              <a:spcBef>
                <a:spcPct val="0"/>
              </a:spcBef>
              <a:spcAft>
                <a:spcPct val="0"/>
              </a:spcAft>
              <a:defRPr sz="2100" b="1">
                <a:solidFill>
                  <a:schemeClr val="tx1"/>
                </a:solidFill>
                <a:latin typeface="Arial" charset="0"/>
              </a:defRPr>
            </a:lvl6pPr>
            <a:lvl7pPr marL="2971800" indent="-228600" defTabSz="1790700" eaLnBrk="0" fontAlgn="base" hangingPunct="0">
              <a:spcBef>
                <a:spcPct val="0"/>
              </a:spcBef>
              <a:spcAft>
                <a:spcPct val="0"/>
              </a:spcAft>
              <a:defRPr sz="2100" b="1">
                <a:solidFill>
                  <a:schemeClr val="tx1"/>
                </a:solidFill>
                <a:latin typeface="Arial" charset="0"/>
              </a:defRPr>
            </a:lvl7pPr>
            <a:lvl8pPr marL="3429000" indent="-228600" defTabSz="1790700" eaLnBrk="0" fontAlgn="base" hangingPunct="0">
              <a:spcBef>
                <a:spcPct val="0"/>
              </a:spcBef>
              <a:spcAft>
                <a:spcPct val="0"/>
              </a:spcAft>
              <a:defRPr sz="2100" b="1">
                <a:solidFill>
                  <a:schemeClr val="tx1"/>
                </a:solidFill>
                <a:latin typeface="Arial" charset="0"/>
              </a:defRPr>
            </a:lvl8pPr>
            <a:lvl9pPr marL="3886200" indent="-228600" defTabSz="1790700" eaLnBrk="0" fontAlgn="base" hangingPunct="0">
              <a:spcBef>
                <a:spcPct val="0"/>
              </a:spcBef>
              <a:spcAft>
                <a:spcPct val="0"/>
              </a:spcAft>
              <a:defRPr sz="2100" b="1">
                <a:solidFill>
                  <a:schemeClr val="tx1"/>
                </a:solidFill>
                <a:latin typeface="Arial" charset="0"/>
              </a:defRPr>
            </a:lvl9pPr>
          </a:lstStyle>
          <a:p>
            <a:pPr marL="342886" indent="-342886" algn="just" eaLnBrk="1" hangingPunct="1">
              <a:lnSpc>
                <a:spcPct val="130000"/>
              </a:lnSpc>
              <a:buFont typeface="Wingdings" panose="05000000000000000000" pitchFamily="2" charset="2"/>
              <a:buChar char="q"/>
            </a:pPr>
            <a:r>
              <a:rPr lang="en-US" altLang="zh-CN" sz="3200" b="0" dirty="0" smtClean="0">
                <a:latin typeface="Arial" panose="020B0604020202020204" pitchFamily="34" charset="0"/>
                <a:cs typeface="Arial" panose="020B0604020202020204" pitchFamily="34" charset="0"/>
              </a:rPr>
              <a:t>Stuck-at </a:t>
            </a:r>
            <a:r>
              <a:rPr lang="en-US" altLang="zh-CN" sz="3200" b="0" dirty="0">
                <a:latin typeface="Arial" panose="020B0604020202020204" pitchFamily="34" charset="0"/>
                <a:cs typeface="Arial" panose="020B0604020202020204" pitchFamily="34" charset="0"/>
              </a:rPr>
              <a:t>and transition delay fault coverage for ITC’99 and ISCAS’85 benchmarks.</a:t>
            </a:r>
          </a:p>
          <a:p>
            <a:pPr marL="342886" indent="-342886" algn="just" eaLnBrk="1" hangingPunct="1">
              <a:lnSpc>
                <a:spcPct val="130000"/>
              </a:lnSpc>
              <a:buFont typeface="Wingdings" panose="05000000000000000000" pitchFamily="2" charset="2"/>
              <a:buChar char="q"/>
            </a:pPr>
            <a:r>
              <a:rPr lang="en-US" altLang="en-US" sz="3200" b="0" dirty="0" smtClean="0">
                <a:latin typeface="Arial" panose="020B0604020202020204" pitchFamily="34" charset="0"/>
                <a:cs typeface="Arial" panose="020B0604020202020204" pitchFamily="34" charset="0"/>
              </a:rPr>
              <a:t>The </a:t>
            </a:r>
            <a:r>
              <a:rPr lang="en-US" altLang="en-US" sz="3200" b="0" dirty="0">
                <a:latin typeface="Arial" panose="020B0604020202020204" pitchFamily="34" charset="0"/>
                <a:cs typeface="Arial" panose="020B0604020202020204" pitchFamily="34" charset="0"/>
              </a:rPr>
              <a:t>conventional architecture decreases delay fault coverage significantly.</a:t>
            </a:r>
          </a:p>
        </p:txBody>
      </p:sp>
      <p:sp>
        <p:nvSpPr>
          <p:cNvPr id="201" name="AutoShape 119"/>
          <p:cNvSpPr>
            <a:spLocks noChangeArrowheads="1"/>
          </p:cNvSpPr>
          <p:nvPr/>
        </p:nvSpPr>
        <p:spPr bwMode="auto">
          <a:xfrm>
            <a:off x="12824039" y="16404103"/>
            <a:ext cx="10476235" cy="760675"/>
          </a:xfrm>
          <a:prstGeom prst="roundRect">
            <a:avLst>
              <a:gd name="adj" fmla="val 16667"/>
            </a:avLst>
          </a:prstGeom>
          <a:solidFill>
            <a:schemeClr val="accent5"/>
          </a:solidFill>
          <a:ln>
            <a:noFill/>
          </a:ln>
          <a:extLst/>
        </p:spPr>
        <p:style>
          <a:lnRef idx="0">
            <a:scrgbClr r="0" g="0" b="0"/>
          </a:lnRef>
          <a:fillRef idx="0">
            <a:scrgbClr r="0" g="0" b="0"/>
          </a:fillRef>
          <a:effectRef idx="0">
            <a:scrgbClr r="0" g="0" b="0"/>
          </a:effectRef>
          <a:fontRef idx="minor">
            <a:schemeClr val="lt1"/>
          </a:fontRef>
        </p:style>
        <p:txBody>
          <a:bodyPr wrap="square" lIns="58502" tIns="58502" rIns="58502" bIns="58502" anchor="ctr">
            <a:spAutoFit/>
          </a:bodyPr>
          <a:lstStyle/>
          <a:p>
            <a:pPr algn="ctr" defTabSz="3208210"/>
            <a:r>
              <a:rPr lang="en-US" altLang="en-US" sz="3700" b="1" dirty="0">
                <a:solidFill>
                  <a:schemeClr val="bg1"/>
                </a:solidFill>
                <a:latin typeface="Arial" panose="020B0604020202020204" pitchFamily="34" charset="0"/>
                <a:cs typeface="Arial" panose="020B0604020202020204" pitchFamily="34" charset="0"/>
              </a:rPr>
              <a:t>Inversion-Based TP Architecture</a:t>
            </a:r>
          </a:p>
        </p:txBody>
      </p:sp>
      <p:sp>
        <p:nvSpPr>
          <p:cNvPr id="238" name="AutoShape 119"/>
          <p:cNvSpPr>
            <a:spLocks noChangeArrowheads="1"/>
          </p:cNvSpPr>
          <p:nvPr/>
        </p:nvSpPr>
        <p:spPr bwMode="auto">
          <a:xfrm>
            <a:off x="24599561" y="5369824"/>
            <a:ext cx="10476235" cy="760675"/>
          </a:xfrm>
          <a:prstGeom prst="roundRect">
            <a:avLst>
              <a:gd name="adj" fmla="val 16667"/>
            </a:avLst>
          </a:prstGeom>
          <a:solidFill>
            <a:schemeClr val="accent5"/>
          </a:solidFill>
          <a:ln>
            <a:noFill/>
          </a:ln>
          <a:extLst/>
        </p:spPr>
        <p:style>
          <a:lnRef idx="0">
            <a:scrgbClr r="0" g="0" b="0"/>
          </a:lnRef>
          <a:fillRef idx="0">
            <a:scrgbClr r="0" g="0" b="0"/>
          </a:fillRef>
          <a:effectRef idx="0">
            <a:scrgbClr r="0" g="0" b="0"/>
          </a:effectRef>
          <a:fontRef idx="minor">
            <a:schemeClr val="lt1"/>
          </a:fontRef>
        </p:style>
        <p:txBody>
          <a:bodyPr wrap="square" lIns="58502" tIns="58502" rIns="58502" bIns="58502" anchor="ctr">
            <a:spAutoFit/>
          </a:bodyPr>
          <a:lstStyle/>
          <a:p>
            <a:pPr algn="ctr"/>
            <a:r>
              <a:rPr lang="en-US" altLang="en-US" sz="3700" b="1" dirty="0">
                <a:solidFill>
                  <a:schemeClr val="bg1"/>
                </a:solidFill>
                <a:latin typeface="Arial" panose="020B0604020202020204" pitchFamily="34" charset="0"/>
                <a:cs typeface="Arial" panose="020B0604020202020204" pitchFamily="34" charset="0"/>
              </a:rPr>
              <a:t>Test Point </a:t>
            </a:r>
            <a:r>
              <a:rPr lang="en-US" altLang="en-US" sz="3700" b="1" dirty="0" smtClean="0">
                <a:solidFill>
                  <a:schemeClr val="bg1"/>
                </a:solidFill>
                <a:latin typeface="Arial" panose="020B0604020202020204" pitchFamily="34" charset="0"/>
                <a:cs typeface="Arial" panose="020B0604020202020204" pitchFamily="34" charset="0"/>
              </a:rPr>
              <a:t>Insertion Method</a:t>
            </a:r>
            <a:endParaRPr lang="en-US" altLang="en-US" sz="3700" b="1" dirty="0">
              <a:solidFill>
                <a:schemeClr val="bg1"/>
              </a:solidFill>
              <a:latin typeface="Arial" panose="020B0604020202020204" pitchFamily="34" charset="0"/>
              <a:cs typeface="Arial" panose="020B0604020202020204" pitchFamily="34" charset="0"/>
            </a:endParaRPr>
          </a:p>
        </p:txBody>
      </p:sp>
      <p:sp>
        <p:nvSpPr>
          <p:cNvPr id="115" name="Text Box 123"/>
          <p:cNvSpPr txBox="1">
            <a:spLocks noChangeArrowheads="1"/>
          </p:cNvSpPr>
          <p:nvPr/>
        </p:nvSpPr>
        <p:spPr bwMode="auto">
          <a:xfrm>
            <a:off x="12694187" y="20337173"/>
            <a:ext cx="10560817" cy="5761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790700" eaLnBrk="0" hangingPunct="0">
              <a:defRPr sz="2100" b="1">
                <a:solidFill>
                  <a:schemeClr val="tx1"/>
                </a:solidFill>
                <a:latin typeface="Arial" charset="0"/>
              </a:defRPr>
            </a:lvl1pPr>
            <a:lvl2pPr marL="742950" indent="-285750" defTabSz="1790700" eaLnBrk="0" hangingPunct="0">
              <a:defRPr sz="2100" b="1">
                <a:solidFill>
                  <a:schemeClr val="tx1"/>
                </a:solidFill>
                <a:latin typeface="Arial" charset="0"/>
              </a:defRPr>
            </a:lvl2pPr>
            <a:lvl3pPr marL="1143000" indent="-228600" defTabSz="1790700" eaLnBrk="0" hangingPunct="0">
              <a:defRPr sz="2100" b="1">
                <a:solidFill>
                  <a:schemeClr val="tx1"/>
                </a:solidFill>
                <a:latin typeface="Arial" charset="0"/>
              </a:defRPr>
            </a:lvl3pPr>
            <a:lvl4pPr marL="1600200" indent="-228600" defTabSz="1790700" eaLnBrk="0" hangingPunct="0">
              <a:defRPr sz="2100" b="1">
                <a:solidFill>
                  <a:schemeClr val="tx1"/>
                </a:solidFill>
                <a:latin typeface="Arial" charset="0"/>
              </a:defRPr>
            </a:lvl4pPr>
            <a:lvl5pPr marL="2057400" indent="-228600" defTabSz="1790700" eaLnBrk="0" hangingPunct="0">
              <a:defRPr sz="2100" b="1">
                <a:solidFill>
                  <a:schemeClr val="tx1"/>
                </a:solidFill>
                <a:latin typeface="Arial" charset="0"/>
              </a:defRPr>
            </a:lvl5pPr>
            <a:lvl6pPr marL="2514600" indent="-228600" defTabSz="1790700" eaLnBrk="0" fontAlgn="base" hangingPunct="0">
              <a:spcBef>
                <a:spcPct val="0"/>
              </a:spcBef>
              <a:spcAft>
                <a:spcPct val="0"/>
              </a:spcAft>
              <a:defRPr sz="2100" b="1">
                <a:solidFill>
                  <a:schemeClr val="tx1"/>
                </a:solidFill>
                <a:latin typeface="Arial" charset="0"/>
              </a:defRPr>
            </a:lvl6pPr>
            <a:lvl7pPr marL="2971800" indent="-228600" defTabSz="1790700" eaLnBrk="0" fontAlgn="base" hangingPunct="0">
              <a:spcBef>
                <a:spcPct val="0"/>
              </a:spcBef>
              <a:spcAft>
                <a:spcPct val="0"/>
              </a:spcAft>
              <a:defRPr sz="2100" b="1">
                <a:solidFill>
                  <a:schemeClr val="tx1"/>
                </a:solidFill>
                <a:latin typeface="Arial" charset="0"/>
              </a:defRPr>
            </a:lvl7pPr>
            <a:lvl8pPr marL="3429000" indent="-228600" defTabSz="1790700" eaLnBrk="0" fontAlgn="base" hangingPunct="0">
              <a:spcBef>
                <a:spcPct val="0"/>
              </a:spcBef>
              <a:spcAft>
                <a:spcPct val="0"/>
              </a:spcAft>
              <a:defRPr sz="2100" b="1">
                <a:solidFill>
                  <a:schemeClr val="tx1"/>
                </a:solidFill>
                <a:latin typeface="Arial" charset="0"/>
              </a:defRPr>
            </a:lvl8pPr>
            <a:lvl9pPr marL="3886200" indent="-228600" defTabSz="1790700" eaLnBrk="0" fontAlgn="base" hangingPunct="0">
              <a:spcBef>
                <a:spcPct val="0"/>
              </a:spcBef>
              <a:spcAft>
                <a:spcPct val="0"/>
              </a:spcAft>
              <a:defRPr sz="2100" b="1">
                <a:solidFill>
                  <a:schemeClr val="tx1"/>
                </a:solidFill>
                <a:latin typeface="Arial" charset="0"/>
              </a:defRPr>
            </a:lvl9pPr>
          </a:lstStyle>
          <a:p>
            <a:pPr marL="342886" indent="-342886" algn="just" eaLnBrk="1" hangingPunct="1">
              <a:lnSpc>
                <a:spcPct val="130000"/>
              </a:lnSpc>
              <a:buFont typeface="Wingdings" panose="05000000000000000000" pitchFamily="2" charset="2"/>
              <a:buChar char="q"/>
            </a:pPr>
            <a:r>
              <a:rPr lang="en-US" altLang="en-US" sz="3200" b="0" dirty="0">
                <a:latin typeface="Arial" panose="020B0604020202020204" pitchFamily="34" charset="0"/>
                <a:cs typeface="Arial" panose="020B0604020202020204" pitchFamily="34" charset="0"/>
              </a:rPr>
              <a:t> Inversion TPs change signal value probabilities through inversions as opposed to forcing circuit lines to predetermined values</a:t>
            </a:r>
            <a:r>
              <a:rPr lang="en-US" altLang="en-US" sz="3200" b="0" dirty="0" smtClean="0">
                <a:latin typeface="Arial" panose="020B0604020202020204" pitchFamily="34" charset="0"/>
                <a:cs typeface="Arial" panose="020B0604020202020204" pitchFamily="34" charset="0"/>
              </a:rPr>
              <a:t>.</a:t>
            </a:r>
          </a:p>
          <a:p>
            <a:pPr marL="342886" indent="-342886" algn="just" eaLnBrk="1" hangingPunct="1">
              <a:lnSpc>
                <a:spcPct val="130000"/>
              </a:lnSpc>
              <a:buFont typeface="Wingdings" panose="05000000000000000000" pitchFamily="2" charset="2"/>
              <a:buChar char="q"/>
            </a:pPr>
            <a:r>
              <a:rPr lang="en-US" altLang="en-US" sz="3200" b="0" dirty="0" smtClean="0">
                <a:latin typeface="Arial" panose="020B0604020202020204" pitchFamily="34" charset="0"/>
                <a:cs typeface="Arial" panose="020B0604020202020204" pitchFamily="34" charset="0"/>
              </a:rPr>
              <a:t> Inversion TPs excite both </a:t>
            </a:r>
            <a:r>
              <a:rPr lang="en-US" altLang="en-US" sz="3200" b="0" dirty="0">
                <a:latin typeface="Arial" panose="020B0604020202020204" pitchFamily="34" charset="0"/>
                <a:cs typeface="Arial" panose="020B0604020202020204" pitchFamily="34" charset="0"/>
              </a:rPr>
              <a:t>stuck-at 0 and stuck-at 1 faults when </a:t>
            </a:r>
            <a:r>
              <a:rPr lang="en-US" altLang="en-US" sz="3200" b="0" dirty="0" smtClean="0">
                <a:latin typeface="Arial" panose="020B0604020202020204" pitchFamily="34" charset="0"/>
                <a:cs typeface="Arial" panose="020B0604020202020204" pitchFamily="34" charset="0"/>
              </a:rPr>
              <a:t>active.</a:t>
            </a:r>
          </a:p>
          <a:p>
            <a:pPr marL="342886" indent="-342886" algn="just" eaLnBrk="1" hangingPunct="1">
              <a:lnSpc>
                <a:spcPct val="130000"/>
              </a:lnSpc>
              <a:buFont typeface="Wingdings" panose="05000000000000000000" pitchFamily="2" charset="2"/>
              <a:buChar char="q"/>
            </a:pPr>
            <a:r>
              <a:rPr lang="en-US" altLang="en-US" sz="3200" b="0" dirty="0" smtClean="0">
                <a:latin typeface="Arial" panose="020B0604020202020204" pitchFamily="34" charset="0"/>
                <a:cs typeface="Arial" panose="020B0604020202020204" pitchFamily="34" charset="0"/>
              </a:rPr>
              <a:t> Inversion TPs excite </a:t>
            </a:r>
            <a:r>
              <a:rPr lang="en-US" altLang="en-US" sz="3200" b="0" dirty="0">
                <a:latin typeface="Arial" panose="020B0604020202020204" pitchFamily="34" charset="0"/>
                <a:cs typeface="Arial" panose="020B0604020202020204" pitchFamily="34" charset="0"/>
              </a:rPr>
              <a:t>and propagate delay faults when </a:t>
            </a:r>
            <a:r>
              <a:rPr lang="en-US" altLang="en-US" sz="3200" b="0" dirty="0" smtClean="0">
                <a:latin typeface="Arial" panose="020B0604020202020204" pitchFamily="34" charset="0"/>
                <a:cs typeface="Arial" panose="020B0604020202020204" pitchFamily="34" charset="0"/>
              </a:rPr>
              <a:t>active.</a:t>
            </a:r>
          </a:p>
          <a:p>
            <a:pPr marL="342886" indent="-342886" algn="just" eaLnBrk="1" hangingPunct="1">
              <a:lnSpc>
                <a:spcPct val="130000"/>
              </a:lnSpc>
              <a:buFont typeface="Wingdings" panose="05000000000000000000" pitchFamily="2" charset="2"/>
              <a:buChar char="q"/>
            </a:pPr>
            <a:r>
              <a:rPr lang="en-US" altLang="en-US" sz="3200" b="0" dirty="0" smtClean="0">
                <a:latin typeface="Arial" panose="020B0604020202020204" pitchFamily="34" charset="0"/>
                <a:cs typeface="Arial" panose="020B0604020202020204" pitchFamily="34" charset="0"/>
              </a:rPr>
              <a:t> Inversion </a:t>
            </a:r>
            <a:r>
              <a:rPr lang="en-US" altLang="en-US" sz="3200" b="0" dirty="0">
                <a:latin typeface="Arial" panose="020B0604020202020204" pitchFamily="34" charset="0"/>
                <a:cs typeface="Arial" panose="020B0604020202020204" pitchFamily="34" charset="0"/>
              </a:rPr>
              <a:t>TPs may falter when a random signal needs to be less </a:t>
            </a:r>
            <a:r>
              <a:rPr lang="en-US" altLang="en-US" sz="3200" b="0" smtClean="0">
                <a:latin typeface="Arial" panose="020B0604020202020204" pitchFamily="34" charset="0"/>
                <a:cs typeface="Arial" panose="020B0604020202020204" pitchFamily="34" charset="0"/>
              </a:rPr>
              <a:t>random.</a:t>
            </a:r>
            <a:endParaRPr lang="en-US" altLang="en-US" sz="3200" b="0" dirty="0" smtClean="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CB2310E-2D81-4A40-9EFF-77137C9810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9695" y="17403479"/>
            <a:ext cx="10153251" cy="9305266"/>
          </a:xfrm>
          <a:prstGeom prst="rect">
            <a:avLst/>
          </a:prstGeom>
        </p:spPr>
      </p:pic>
      <p:pic>
        <p:nvPicPr>
          <p:cNvPr id="10" name="Picture 9">
            <a:extLst>
              <a:ext uri="{FF2B5EF4-FFF2-40B4-BE49-F238E27FC236}">
                <a16:creationId xmlns:a16="http://schemas.microsoft.com/office/drawing/2014/main" id="{18EB1701-C2DE-4242-8017-1FB540EBEF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29140" y="8593405"/>
            <a:ext cx="9300032" cy="3715826"/>
          </a:xfrm>
          <a:prstGeom prst="rect">
            <a:avLst/>
          </a:prstGeom>
        </p:spPr>
      </p:pic>
      <p:pic>
        <p:nvPicPr>
          <p:cNvPr id="14" name="Picture 13">
            <a:extLst>
              <a:ext uri="{FF2B5EF4-FFF2-40B4-BE49-F238E27FC236}">
                <a16:creationId xmlns:a16="http://schemas.microsoft.com/office/drawing/2014/main" id="{7B2B6D01-B225-1641-9C14-D1296E3C6CE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96020" y="6158363"/>
            <a:ext cx="8157150" cy="3340031"/>
          </a:xfrm>
          <a:prstGeom prst="rect">
            <a:avLst/>
          </a:prstGeom>
        </p:spPr>
      </p:pic>
      <p:pic>
        <p:nvPicPr>
          <p:cNvPr id="16" name="Picture 15">
            <a:extLst>
              <a:ext uri="{FF2B5EF4-FFF2-40B4-BE49-F238E27FC236}">
                <a16:creationId xmlns:a16="http://schemas.microsoft.com/office/drawing/2014/main" id="{B67E64CF-2D05-0B49-B617-635E34A5D4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329139" y="11687727"/>
            <a:ext cx="9300033" cy="3391613"/>
          </a:xfrm>
          <a:prstGeom prst="rect">
            <a:avLst/>
          </a:prstGeom>
        </p:spPr>
      </p:pic>
      <p:pic>
        <p:nvPicPr>
          <p:cNvPr id="20" name="Picture 19">
            <a:extLst>
              <a:ext uri="{FF2B5EF4-FFF2-40B4-BE49-F238E27FC236}">
                <a16:creationId xmlns:a16="http://schemas.microsoft.com/office/drawing/2014/main" id="{D0F29697-0ABC-C24F-B527-5F10A79A8BA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900729" y="16832700"/>
            <a:ext cx="10166397" cy="4316782"/>
          </a:xfrm>
          <a:prstGeom prst="rect">
            <a:avLst/>
          </a:prstGeom>
        </p:spPr>
      </p:pic>
      <p:sp>
        <p:nvSpPr>
          <p:cNvPr id="24" name="TextBox 23">
            <a:extLst>
              <a:ext uri="{FF2B5EF4-FFF2-40B4-BE49-F238E27FC236}">
                <a16:creationId xmlns:a16="http://schemas.microsoft.com/office/drawing/2014/main" id="{C72B241C-E9BA-B244-9B64-004AA641C407}"/>
              </a:ext>
            </a:extLst>
          </p:cNvPr>
          <p:cNvSpPr txBox="1"/>
          <p:nvPr/>
        </p:nvSpPr>
        <p:spPr>
          <a:xfrm>
            <a:off x="24694482" y="6355934"/>
            <a:ext cx="10592493" cy="11861709"/>
          </a:xfrm>
          <a:prstGeom prst="rect">
            <a:avLst/>
          </a:prstGeom>
          <a:noFill/>
        </p:spPr>
        <p:txBody>
          <a:bodyPr wrap="square" rtlCol="0">
            <a:spAutoFit/>
          </a:bodyPr>
          <a:lstStyle/>
          <a:p>
            <a:pPr marL="457200" indent="-457200" algn="just">
              <a:buFont typeface="Wingdings" panose="05000000000000000000" pitchFamily="2" charset="2"/>
              <a:buChar char="q"/>
            </a:pPr>
            <a:r>
              <a:rPr lang="en-US" sz="3200" dirty="0">
                <a:latin typeface="Arial" panose="020B0604020202020204" pitchFamily="34" charset="0"/>
                <a:cs typeface="Arial" panose="020B0604020202020204" pitchFamily="34" charset="0"/>
              </a:rPr>
              <a:t>This study does not propose a new TPI algorithm, and instead will use an established TPI </a:t>
            </a:r>
            <a:r>
              <a:rPr lang="en-US" sz="3200" dirty="0" smtClean="0">
                <a:latin typeface="Arial" panose="020B0604020202020204" pitchFamily="34" charset="0"/>
                <a:cs typeface="Arial" panose="020B0604020202020204" pitchFamily="34" charset="0"/>
              </a:rPr>
              <a:t>algorithm. </a:t>
            </a:r>
          </a:p>
          <a:p>
            <a:pPr algn="just"/>
            <a:endParaRPr lang="en-US" sz="3200" dirty="0">
              <a:latin typeface="Arial" panose="020B0604020202020204" pitchFamily="34" charset="0"/>
              <a:cs typeface="Arial" panose="020B0604020202020204" pitchFamily="34" charset="0"/>
            </a:endParaRPr>
          </a:p>
          <a:p>
            <a:pPr algn="just"/>
            <a:r>
              <a:rPr lang="en-US" sz="3200" dirty="0" smtClean="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H.-C. Tsai, K.-T. Cheng, C.-J. Lin and S. </a:t>
            </a:r>
            <a:r>
              <a:rPr lang="en-US" sz="3200" dirty="0" err="1">
                <a:latin typeface="Arial" panose="020B0604020202020204" pitchFamily="34" charset="0"/>
                <a:cs typeface="Arial" panose="020B0604020202020204" pitchFamily="34" charset="0"/>
              </a:rPr>
              <a:t>Bhawmik</a:t>
            </a:r>
            <a:r>
              <a:rPr lang="en-US" sz="3200" dirty="0">
                <a:latin typeface="Arial" panose="020B0604020202020204" pitchFamily="34" charset="0"/>
                <a:cs typeface="Arial" panose="020B0604020202020204" pitchFamily="34" charset="0"/>
              </a:rPr>
              <a:t>. A hybrid algorithm for </a:t>
            </a:r>
            <a:r>
              <a:rPr lang="en-US" sz="3200" dirty="0" smtClean="0">
                <a:latin typeface="Arial" panose="020B0604020202020204" pitchFamily="34" charset="0"/>
                <a:cs typeface="Arial" panose="020B0604020202020204" pitchFamily="34" charset="0"/>
              </a:rPr>
              <a:t> * </a:t>
            </a:r>
            <a:r>
              <a:rPr lang="en-US" sz="3200" dirty="0">
                <a:latin typeface="Arial" panose="020B0604020202020204" pitchFamily="34" charset="0"/>
                <a:cs typeface="Arial" panose="020B0604020202020204" pitchFamily="34" charset="0"/>
              </a:rPr>
              <a:t>T</a:t>
            </a:r>
            <a:r>
              <a:rPr lang="en-US" sz="3200" dirty="0" smtClean="0">
                <a:latin typeface="Arial" panose="020B0604020202020204" pitchFamily="34" charset="0"/>
                <a:cs typeface="Arial" panose="020B0604020202020204" pitchFamily="34" charset="0"/>
              </a:rPr>
              <a:t>est </a:t>
            </a:r>
            <a:r>
              <a:rPr lang="en-US" sz="3200" dirty="0">
                <a:latin typeface="Arial" panose="020B0604020202020204" pitchFamily="34" charset="0"/>
                <a:cs typeface="Arial" panose="020B0604020202020204" pitchFamily="34" charset="0"/>
              </a:rPr>
              <a:t>P</a:t>
            </a:r>
            <a:r>
              <a:rPr lang="en-US" sz="3200" dirty="0" smtClean="0">
                <a:latin typeface="Arial" panose="020B0604020202020204" pitchFamily="34" charset="0"/>
                <a:cs typeface="Arial" panose="020B0604020202020204" pitchFamily="34" charset="0"/>
              </a:rPr>
              <a:t>oint </a:t>
            </a:r>
            <a:r>
              <a:rPr lang="en-US" sz="3200" dirty="0">
                <a:latin typeface="Arial" panose="020B0604020202020204" pitchFamily="34" charset="0"/>
                <a:cs typeface="Arial" panose="020B0604020202020204" pitchFamily="34" charset="0"/>
              </a:rPr>
              <a:t>S</a:t>
            </a:r>
            <a:r>
              <a:rPr lang="en-US" sz="3200" dirty="0" smtClean="0">
                <a:latin typeface="Arial" panose="020B0604020202020204" pitchFamily="34" charset="0"/>
                <a:cs typeface="Arial" panose="020B0604020202020204" pitchFamily="34" charset="0"/>
              </a:rPr>
              <a:t>election </a:t>
            </a:r>
            <a:r>
              <a:rPr lang="en-US" sz="3200" dirty="0">
                <a:latin typeface="Arial" panose="020B0604020202020204" pitchFamily="34" charset="0"/>
                <a:cs typeface="Arial" panose="020B0604020202020204" pitchFamily="34" charset="0"/>
              </a:rPr>
              <a:t>for </a:t>
            </a:r>
            <a:r>
              <a:rPr lang="en-US" sz="3200" dirty="0" smtClean="0">
                <a:latin typeface="Arial" panose="020B0604020202020204" pitchFamily="34" charset="0"/>
                <a:cs typeface="Arial" panose="020B0604020202020204" pitchFamily="34" charset="0"/>
              </a:rPr>
              <a:t>Scan-based </a:t>
            </a:r>
            <a:r>
              <a:rPr lang="en-US" sz="3200" dirty="0">
                <a:latin typeface="Arial" panose="020B0604020202020204" pitchFamily="34" charset="0"/>
                <a:cs typeface="Arial" panose="020B0604020202020204" pitchFamily="34" charset="0"/>
              </a:rPr>
              <a:t>BIST</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Proc. of 34th Design Automation </a:t>
            </a:r>
            <a:r>
              <a:rPr lang="en-US" sz="3200" dirty="0" smtClean="0">
                <a:latin typeface="Arial" panose="020B0604020202020204" pitchFamily="34" charset="0"/>
                <a:cs typeface="Arial" panose="020B0604020202020204" pitchFamily="34" charset="0"/>
              </a:rPr>
              <a:t>Conference</a:t>
            </a:r>
            <a:r>
              <a:rPr lang="en-US" sz="3200" dirty="0">
                <a:latin typeface="Arial" panose="020B0604020202020204" pitchFamily="34" charset="0"/>
                <a:cs typeface="Arial" panose="020B0604020202020204" pitchFamily="34" charset="0"/>
              </a:rPr>
              <a:t>, pages 478-483,1997.</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just">
              <a:lnSpc>
                <a:spcPct val="130000"/>
              </a:lnSpc>
            </a:pPr>
            <a:endParaRPr lang="en-US" sz="3200" dirty="0" smtClean="0">
              <a:latin typeface="Arial" panose="020B0604020202020204" pitchFamily="34" charset="0"/>
              <a:cs typeface="Arial" panose="020B0604020202020204" pitchFamily="34" charset="0"/>
            </a:endParaRPr>
          </a:p>
          <a:p>
            <a:pPr marL="457200" indent="-457200" algn="just">
              <a:lnSpc>
                <a:spcPct val="130000"/>
              </a:lnSpc>
              <a:buFont typeface="Wingdings" panose="05000000000000000000" pitchFamily="2" charset="2"/>
              <a:buChar char="q"/>
            </a:pPr>
            <a:r>
              <a:rPr lang="en-US" sz="3200" dirty="0" smtClean="0">
                <a:latin typeface="Arial" panose="020B0604020202020204" pitchFamily="34" charset="0"/>
                <a:cs typeface="Arial" panose="020B0604020202020204" pitchFamily="34" charset="0"/>
              </a:rPr>
              <a:t>Algorithms </a:t>
            </a:r>
            <a:r>
              <a:rPr lang="en-US" sz="3200" dirty="0">
                <a:latin typeface="Arial" panose="020B0604020202020204" pitchFamily="34" charset="0"/>
                <a:cs typeface="Arial" panose="020B0604020202020204" pitchFamily="34" charset="0"/>
              </a:rPr>
              <a:t>use controllability and observability program (COP) to find the TP which maximizes fault coverage by calculating probability that each fault will be detected, depending on stuck-at 0 or stuck-at 1 fault model</a:t>
            </a:r>
            <a:r>
              <a:rPr lang="en-US" sz="3200" dirty="0" smtClean="0">
                <a:latin typeface="Arial" panose="020B0604020202020204" pitchFamily="34" charset="0"/>
                <a:cs typeface="Arial" panose="020B0604020202020204" pitchFamily="34" charset="0"/>
              </a:rPr>
              <a:t>.</a:t>
            </a:r>
          </a:p>
          <a:p>
            <a:pPr marL="457200" indent="-457200" algn="just">
              <a:lnSpc>
                <a:spcPct val="130000"/>
              </a:lnSpc>
              <a:buFont typeface="Wingdings" panose="05000000000000000000" pitchFamily="2" charset="2"/>
              <a:buChar char="q"/>
            </a:pPr>
            <a:r>
              <a:rPr lang="en-US" sz="3200" dirty="0">
                <a:latin typeface="Arial" panose="020B0604020202020204" pitchFamily="34" charset="0"/>
                <a:cs typeface="Arial" panose="020B0604020202020204" pitchFamily="34" charset="0"/>
              </a:rPr>
              <a:t>Using industrial tools was infeasible since such tools are not programmed to give optimal inversion TP placement and would give favorable result towards conventional control TPs.</a:t>
            </a:r>
          </a:p>
          <a:p>
            <a:pPr marL="457200" indent="-457200" algn="just">
              <a:lnSpc>
                <a:spcPct val="130000"/>
              </a:lnSpc>
              <a:buFont typeface="Wingdings" panose="05000000000000000000" pitchFamily="2" charset="2"/>
              <a:buChar char="q"/>
            </a:pPr>
            <a:endParaRPr lang="en-US" sz="3200" dirty="0">
              <a:latin typeface="Arial" panose="020B0604020202020204" pitchFamily="34" charset="0"/>
              <a:cs typeface="Arial" panose="020B0604020202020204" pitchFamily="34" charset="0"/>
            </a:endParaRPr>
          </a:p>
          <a:p>
            <a:pPr marL="640800" indent="-857250" algn="just">
              <a:lnSpc>
                <a:spcPct val="130000"/>
              </a:lnSpc>
              <a:buFont typeface="Wingdings" pitchFamily="2" charset="2"/>
              <a:buChar char="q"/>
            </a:pPr>
            <a:endParaRPr lang="en-US" sz="3200" dirty="0">
              <a:latin typeface="Arial" panose="020B0604020202020204" pitchFamily="34" charset="0"/>
              <a:cs typeface="Arial" panose="020B0604020202020204" pitchFamily="34" charset="0"/>
            </a:endParaRPr>
          </a:p>
          <a:p>
            <a:pPr marL="640800" indent="-857250" algn="just">
              <a:lnSpc>
                <a:spcPct val="130000"/>
              </a:lnSpc>
              <a:buFont typeface="Wingdings" pitchFamily="2" charset="2"/>
              <a:buChar char="q"/>
            </a:pPr>
            <a:endParaRPr lang="en-US" sz="3200" dirty="0">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47D3A737-3448-074A-ADA9-99CC261EE3FD}"/>
              </a:ext>
            </a:extLst>
          </p:cNvPr>
          <p:cNvPicPr>
            <a:picLocks noChangeAspect="1"/>
          </p:cNvPicPr>
          <p:nvPr/>
        </p:nvPicPr>
        <p:blipFill>
          <a:blip r:embed="rId8"/>
          <a:stretch>
            <a:fillRect/>
          </a:stretch>
        </p:blipFill>
        <p:spPr>
          <a:xfrm>
            <a:off x="24098215" y="17298142"/>
            <a:ext cx="11793752" cy="6759380"/>
          </a:xfrm>
          <a:prstGeom prst="rect">
            <a:avLst/>
          </a:prstGeom>
        </p:spPr>
      </p:pic>
      <p:pic>
        <p:nvPicPr>
          <p:cNvPr id="1028" name="Picture 4" descr="Related image"/>
          <p:cNvPicPr>
            <a:picLocks noChangeAspect="1" noChangeArrowheads="1"/>
          </p:cNvPicPr>
          <p:nvPr/>
        </p:nvPicPr>
        <p:blipFill>
          <a:blip r:embed="rId9" cstate="print">
            <a:alphaModFix/>
            <a:extLst>
              <a:ext uri="{28A0092B-C50C-407E-A947-70E740481C1C}">
                <a14:useLocalDpi xmlns:a14="http://schemas.microsoft.com/office/drawing/2010/main" val="0"/>
              </a:ext>
            </a:extLst>
          </a:blip>
          <a:srcRect/>
          <a:stretch>
            <a:fillRect/>
          </a:stretch>
        </p:blipFill>
        <p:spPr bwMode="auto">
          <a:xfrm>
            <a:off x="1379695" y="632956"/>
            <a:ext cx="4966136" cy="4122057"/>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486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341</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等线</vt:lpstr>
      <vt:lpstr>Wingdings</vt:lpstr>
      <vt:lpstr>Office Theme</vt:lpstr>
      <vt:lpstr> Improved Random Pattern Delay Fault Coverage  Using Inversion Test Points Soham Roy, Brandon Steine, Spencer Millican, Vishwani Agrawal Dept. of Electrical and Computer Engineering, Auburn University Auburn Research Student Symposium 2019, 04/09/2019</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Improved random pattern delay fault coverage  using inversion test points Soham Roy Dept. of Electrical and Computer Engineering, Auburn University</dc:title>
  <dc:creator>Soham Roy</dc:creator>
  <cp:lastModifiedBy>Vishwani Agrawal</cp:lastModifiedBy>
  <cp:revision>30</cp:revision>
  <dcterms:created xsi:type="dcterms:W3CDTF">2019-04-04T18:36:00Z</dcterms:created>
  <dcterms:modified xsi:type="dcterms:W3CDTF">2019-04-12T21:24:38Z</dcterms:modified>
</cp:coreProperties>
</file>